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C8957-7CC6-41E9-84AB-64CC8D9C0E1B}" type="datetimeFigureOut">
              <a:rPr lang="es-PE" smtClean="0"/>
              <a:t>09/10/2019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3FD22-4472-4A35-80C4-84DE1EC833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497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800" dirty="0"/>
              <a:t>Inicio.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6943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s-ES_tradnl" b="1" dirty="0"/>
              <a:t>Página para comunicación </a:t>
            </a:r>
            <a:r>
              <a:rPr lang="es-ES_tradnl" b="1" dirty="0">
                <a:solidFill>
                  <a:schemeClr val="accent5"/>
                </a:solidFill>
              </a:rPr>
              <a:t>externa</a:t>
            </a:r>
            <a:r>
              <a:rPr lang="es-ES_tradnl" b="1" dirty="0"/>
              <a:t> (con el logotipo del Ministerio de Vivienda, Construcción y Saneamiento + El Perú Primero).</a:t>
            </a:r>
          </a:p>
          <a:p>
            <a:r>
              <a:rPr lang="es-ES_tradnl" dirty="0"/>
              <a:t>Fuente: Arial.</a:t>
            </a:r>
          </a:p>
          <a:p>
            <a:r>
              <a:rPr lang="es-ES_tradnl" dirty="0"/>
              <a:t>Colores: corporativos.</a:t>
            </a:r>
          </a:p>
          <a:p>
            <a:r>
              <a:rPr lang="es-ES_tradnl" dirty="0"/>
              <a:t>Título: 44 pts. Párrafo: 18 puntos como mínimo. Recomendable 28 pts.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s-ES_tradnl" b="1" dirty="0"/>
              <a:t>Página para comunicación </a:t>
            </a:r>
            <a:r>
              <a:rPr lang="es-ES_tradnl" b="1" dirty="0">
                <a:solidFill>
                  <a:schemeClr val="accent5"/>
                </a:solidFill>
              </a:rPr>
              <a:t>externa</a:t>
            </a:r>
            <a:r>
              <a:rPr lang="es-ES_tradnl" b="1" dirty="0"/>
              <a:t> (con el logotipo del Ministerio de Vivienda, Construcción y Saneamiento + El Perú Primero).</a:t>
            </a:r>
          </a:p>
          <a:p>
            <a:r>
              <a:rPr lang="es-ES_tradnl" dirty="0"/>
              <a:t>Fuente: Arial.</a:t>
            </a:r>
          </a:p>
          <a:p>
            <a:r>
              <a:rPr lang="es-ES_tradnl" dirty="0"/>
              <a:t>Colores: corporativos.</a:t>
            </a:r>
          </a:p>
          <a:p>
            <a:r>
              <a:rPr lang="es-ES_tradnl" dirty="0"/>
              <a:t>Título: 44 pts. Párrafo: 18 puntos como mínimo. Recomendable 28 pts.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s-ES_tradnl" b="1" dirty="0"/>
              <a:t>Página para comunicación </a:t>
            </a:r>
            <a:r>
              <a:rPr lang="es-ES_tradnl" b="1" dirty="0">
                <a:solidFill>
                  <a:schemeClr val="accent5"/>
                </a:solidFill>
              </a:rPr>
              <a:t>externa</a:t>
            </a:r>
            <a:r>
              <a:rPr lang="es-ES_tradnl" b="1" dirty="0"/>
              <a:t> (con el logotipo del Ministerio de Vivienda, Construcción y Saneamiento + El Perú Primero).</a:t>
            </a:r>
          </a:p>
          <a:p>
            <a:r>
              <a:rPr lang="es-ES_tradnl" dirty="0"/>
              <a:t>Fuente: Arial.</a:t>
            </a:r>
          </a:p>
          <a:p>
            <a:r>
              <a:rPr lang="es-ES_tradnl" dirty="0"/>
              <a:t>Colores: corporativos.</a:t>
            </a:r>
          </a:p>
          <a:p>
            <a:r>
              <a:rPr lang="es-ES_tradnl" dirty="0"/>
              <a:t>Título: 44 pts. Párrafo: 18 puntos como mínimo. Recomendable 28 pts.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9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s-ES_tradnl" b="1" dirty="0"/>
              <a:t>Página para comunicación </a:t>
            </a:r>
            <a:r>
              <a:rPr lang="es-ES_tradnl" b="1" dirty="0">
                <a:solidFill>
                  <a:schemeClr val="accent5"/>
                </a:solidFill>
              </a:rPr>
              <a:t>externa</a:t>
            </a:r>
            <a:r>
              <a:rPr lang="es-ES_tradnl" b="1" dirty="0"/>
              <a:t> (con el logotipo del Ministerio de Vivienda, Construcción y Saneamiento + El Perú Primero).</a:t>
            </a:r>
          </a:p>
          <a:p>
            <a:r>
              <a:rPr lang="es-ES_tradnl" dirty="0"/>
              <a:t>Fuente: Arial.</a:t>
            </a:r>
          </a:p>
          <a:p>
            <a:r>
              <a:rPr lang="es-ES_tradnl" dirty="0"/>
              <a:t>Colores: corporativos.</a:t>
            </a:r>
          </a:p>
          <a:p>
            <a:r>
              <a:rPr lang="es-ES_tradnl" dirty="0"/>
              <a:t>Título: 44 pts. Párrafo: 18 puntos como mínimo. Recomendable 28 pts.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9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s-ES_tradnl" dirty="0"/>
              <a:t>Separador 1. Imagen abridora para cambiar, enfatizar o hacer una pausa de un tema.</a:t>
            </a:r>
          </a:p>
          <a:p>
            <a:r>
              <a:rPr lang="es-ES_tradnl" dirty="0"/>
              <a:t>Fuente: Arial.</a:t>
            </a:r>
          </a:p>
          <a:p>
            <a:r>
              <a:rPr lang="es-ES_tradnl" dirty="0"/>
              <a:t>Título: 66 pts. Sujeto a variaciones de acuerdo a la cantidad de texto.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503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s-ES_tradnl" b="1" dirty="0"/>
              <a:t>Página para comunicación </a:t>
            </a:r>
            <a:r>
              <a:rPr lang="es-ES_tradnl" b="1" dirty="0">
                <a:solidFill>
                  <a:schemeClr val="accent5"/>
                </a:solidFill>
              </a:rPr>
              <a:t>externa</a:t>
            </a:r>
            <a:r>
              <a:rPr lang="es-ES_tradnl" b="1" dirty="0"/>
              <a:t> (con el logotipo del Ministerio de Vivienda, Construcción y Saneamiento + El Perú Primero).</a:t>
            </a:r>
          </a:p>
          <a:p>
            <a:r>
              <a:rPr lang="es-ES_tradnl" dirty="0"/>
              <a:t>Fuente: Arial.</a:t>
            </a:r>
          </a:p>
          <a:p>
            <a:r>
              <a:rPr lang="es-ES_tradnl" dirty="0"/>
              <a:t>Colores: corporativos.</a:t>
            </a:r>
          </a:p>
          <a:p>
            <a:r>
              <a:rPr lang="es-ES_tradnl" dirty="0"/>
              <a:t>Título: 44 pts. Párrafo: 18 puntos como mínimo. Recomendable 28 pts.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s-ES_tradnl" b="1" dirty="0"/>
              <a:t>Página para comunicación </a:t>
            </a:r>
            <a:r>
              <a:rPr lang="es-ES_tradnl" b="1" dirty="0">
                <a:solidFill>
                  <a:schemeClr val="accent5"/>
                </a:solidFill>
              </a:rPr>
              <a:t>externa</a:t>
            </a:r>
            <a:r>
              <a:rPr lang="es-ES_tradnl" b="1" dirty="0"/>
              <a:t> (con el logotipo del Ministerio de Vivienda, Construcción y Saneamiento + El Perú Primero).</a:t>
            </a:r>
          </a:p>
          <a:p>
            <a:r>
              <a:rPr lang="es-ES_tradnl" dirty="0"/>
              <a:t>Fuente: Arial.</a:t>
            </a:r>
          </a:p>
          <a:p>
            <a:r>
              <a:rPr lang="es-ES_tradnl" dirty="0"/>
              <a:t>Colores: corporativos.</a:t>
            </a:r>
          </a:p>
          <a:p>
            <a:r>
              <a:rPr lang="es-ES_tradnl" dirty="0"/>
              <a:t>Título: 44 pts. Párrafo: 18 puntos como mínimo. Recomendable 28 pts.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9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s-ES_tradnl" b="1" dirty="0"/>
              <a:t>Página para comunicación </a:t>
            </a:r>
            <a:r>
              <a:rPr lang="es-ES_tradnl" b="1" dirty="0">
                <a:solidFill>
                  <a:schemeClr val="accent5"/>
                </a:solidFill>
              </a:rPr>
              <a:t>externa</a:t>
            </a:r>
            <a:r>
              <a:rPr lang="es-ES_tradnl" b="1" dirty="0"/>
              <a:t> (con el logotipo del Ministerio de Vivienda, Construcción y Saneamiento + El Perú Primero).</a:t>
            </a:r>
          </a:p>
          <a:p>
            <a:r>
              <a:rPr lang="es-ES_tradnl" dirty="0"/>
              <a:t>Fuente: Arial.</a:t>
            </a:r>
          </a:p>
          <a:p>
            <a:r>
              <a:rPr lang="es-ES_tradnl" dirty="0"/>
              <a:t>Colores: corporativos.</a:t>
            </a:r>
          </a:p>
          <a:p>
            <a:r>
              <a:rPr lang="es-ES_tradnl" dirty="0"/>
              <a:t>Título: 44 pts. Párrafo: 18 puntos como mínimo. Recomendable 28 pts.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9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s-ES_tradnl" b="1" dirty="0"/>
              <a:t>Página para comunicación </a:t>
            </a:r>
            <a:r>
              <a:rPr lang="es-ES_tradnl" b="1" dirty="0">
                <a:solidFill>
                  <a:schemeClr val="accent5"/>
                </a:solidFill>
              </a:rPr>
              <a:t>externa</a:t>
            </a:r>
            <a:r>
              <a:rPr lang="es-ES_tradnl" b="1" dirty="0"/>
              <a:t> (con el logotipo del Ministerio de Vivienda, Construcción y Saneamiento + El Perú Primero).</a:t>
            </a:r>
          </a:p>
          <a:p>
            <a:r>
              <a:rPr lang="es-ES_tradnl" dirty="0"/>
              <a:t>Fuente: Arial.</a:t>
            </a:r>
          </a:p>
          <a:p>
            <a:r>
              <a:rPr lang="es-ES_tradnl" dirty="0"/>
              <a:t>Colores: corporativos.</a:t>
            </a:r>
          </a:p>
          <a:p>
            <a:r>
              <a:rPr lang="es-ES_tradnl" dirty="0"/>
              <a:t>Título: 44 pts. Párrafo: 18 puntos como mínimo. Recomendable 28 pts.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s-ES_tradnl" b="1" dirty="0"/>
              <a:t>Página para comunicación </a:t>
            </a:r>
            <a:r>
              <a:rPr lang="es-ES_tradnl" b="1" dirty="0">
                <a:solidFill>
                  <a:schemeClr val="accent5"/>
                </a:solidFill>
              </a:rPr>
              <a:t>externa</a:t>
            </a:r>
            <a:r>
              <a:rPr lang="es-ES_tradnl" b="1" dirty="0"/>
              <a:t> (con el logotipo del Ministerio de Vivienda, Construcción y Saneamiento + El Perú Primero).</a:t>
            </a:r>
          </a:p>
          <a:p>
            <a:r>
              <a:rPr lang="es-ES_tradnl" dirty="0"/>
              <a:t>Fuente: Arial.</a:t>
            </a:r>
          </a:p>
          <a:p>
            <a:r>
              <a:rPr lang="es-ES_tradnl" dirty="0"/>
              <a:t>Colores: corporativos.</a:t>
            </a:r>
          </a:p>
          <a:p>
            <a:r>
              <a:rPr lang="es-ES_tradnl" dirty="0"/>
              <a:t>Título: 44 pts. Párrafo: 18 puntos como mínimo. Recomendable 28 pts.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s-ES_tradnl" b="1" dirty="0"/>
              <a:t>Página para comunicación </a:t>
            </a:r>
            <a:r>
              <a:rPr lang="es-ES_tradnl" b="1" dirty="0">
                <a:solidFill>
                  <a:schemeClr val="accent5"/>
                </a:solidFill>
              </a:rPr>
              <a:t>externa</a:t>
            </a:r>
            <a:r>
              <a:rPr lang="es-ES_tradnl" b="1" dirty="0"/>
              <a:t> (con el logotipo del Ministerio de Vivienda, Construcción y Saneamiento + El Perú Primero).</a:t>
            </a:r>
          </a:p>
          <a:p>
            <a:r>
              <a:rPr lang="es-ES_tradnl" dirty="0"/>
              <a:t>Fuente: Arial.</a:t>
            </a:r>
          </a:p>
          <a:p>
            <a:r>
              <a:rPr lang="es-ES_tradnl" dirty="0"/>
              <a:t>Colores: corporativos.</a:t>
            </a:r>
          </a:p>
          <a:p>
            <a:r>
              <a:rPr lang="es-ES_tradnl" dirty="0"/>
              <a:t>Título: 44 pts. Párrafo: 18 puntos como mínimo. Recomendable 28 pts.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9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s-ES_tradnl" b="1" dirty="0"/>
              <a:t>Página para comunicación </a:t>
            </a:r>
            <a:r>
              <a:rPr lang="es-ES_tradnl" b="1" dirty="0">
                <a:solidFill>
                  <a:schemeClr val="accent5"/>
                </a:solidFill>
              </a:rPr>
              <a:t>externa</a:t>
            </a:r>
            <a:r>
              <a:rPr lang="es-ES_tradnl" b="1" dirty="0"/>
              <a:t> (con el logotipo del Ministerio de Vivienda, Construcción y Saneamiento + El Perú Primero).</a:t>
            </a:r>
          </a:p>
          <a:p>
            <a:r>
              <a:rPr lang="es-ES_tradnl" dirty="0"/>
              <a:t>Fuente: Arial.</a:t>
            </a:r>
          </a:p>
          <a:p>
            <a:r>
              <a:rPr lang="es-ES_tradnl" dirty="0"/>
              <a:t>Colores: corporativos.</a:t>
            </a:r>
          </a:p>
          <a:p>
            <a:r>
              <a:rPr lang="es-ES_tradnl" dirty="0"/>
              <a:t>Título: 44 pts. Párrafo: 18 puntos como mínimo. Recomendable 28 pts.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s-ES_tradnl" b="1" dirty="0"/>
              <a:t>Página para comunicación </a:t>
            </a:r>
            <a:r>
              <a:rPr lang="es-ES_tradnl" b="1" dirty="0">
                <a:solidFill>
                  <a:schemeClr val="accent5"/>
                </a:solidFill>
              </a:rPr>
              <a:t>externa</a:t>
            </a:r>
            <a:r>
              <a:rPr lang="es-ES_tradnl" b="1" dirty="0"/>
              <a:t> (con el logotipo del Ministerio de Vivienda, Construcción y Saneamiento + El Perú Primero).</a:t>
            </a:r>
          </a:p>
          <a:p>
            <a:r>
              <a:rPr lang="es-ES_tradnl" dirty="0"/>
              <a:t>Fuente: Arial.</a:t>
            </a:r>
          </a:p>
          <a:p>
            <a:r>
              <a:rPr lang="es-ES_tradnl" dirty="0"/>
              <a:t>Colores: corporativos.</a:t>
            </a:r>
          </a:p>
          <a:p>
            <a:r>
              <a:rPr lang="es-ES_tradnl" dirty="0"/>
              <a:t>Título: 44 pts. Párrafo: 18 puntos como mínimo. Recomendable 28 pts.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A783-AB8D-493C-8BBD-62C7EBA335E3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A8FF-FEB9-4FCF-9325-D822E46BD39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B99-1A83-4872-A960-8A7385168C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2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A8FF-FEB9-4FCF-9325-D822E46BD39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B99-1A83-4872-A960-8A7385168C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A8FF-FEB9-4FCF-9325-D822E46BD39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B99-1A83-4872-A960-8A7385168C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8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8F40426-E4C6-D848-BB35-09DD9C854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B652E4A-9F01-0A44-8BF1-F0E537D57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-8758"/>
            <a:ext cx="3314700" cy="10033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FF7F2D5B-37D5-274B-A312-1354888C63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80" y="-1455"/>
            <a:ext cx="2082800" cy="10033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5D9FED4C-7312-4345-A1FA-8019B1BD2A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60" y="-8758"/>
            <a:ext cx="3251200" cy="1003300"/>
          </a:xfrm>
          <a:prstGeom prst="rect">
            <a:avLst/>
          </a:prstGeom>
        </p:spPr>
      </p:pic>
      <p:sp>
        <p:nvSpPr>
          <p:cNvPr id="19" name="Marcador de fecha 1">
            <a:extLst>
              <a:ext uri="{FF2B5EF4-FFF2-40B4-BE49-F238E27FC236}">
                <a16:creationId xmlns:a16="http://schemas.microsoft.com/office/drawing/2014/main" xmlns="" id="{3EBCCA2F-4AEF-BD4C-B70C-9FCFAAFF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7715" y="6356350"/>
            <a:ext cx="2743200" cy="365125"/>
          </a:xfrm>
        </p:spPr>
        <p:txBody>
          <a:bodyPr/>
          <a:lstStyle/>
          <a:p>
            <a:fld id="{41AF2656-129E-47E5-8757-56B219717F7B}" type="datetimeFigureOut">
              <a:rPr lang="es-MX" smtClean="0"/>
              <a:t>09/10/2019</a:t>
            </a:fld>
            <a:endParaRPr lang="es-MX" dirty="0"/>
          </a:p>
        </p:txBody>
      </p:sp>
      <p:sp>
        <p:nvSpPr>
          <p:cNvPr id="20" name="Marcador de número de diapositiva 3">
            <a:extLst>
              <a:ext uri="{FF2B5EF4-FFF2-40B4-BE49-F238E27FC236}">
                <a16:creationId xmlns:a16="http://schemas.microsoft.com/office/drawing/2014/main" xmlns="" id="{25723C01-3353-7D4D-93EC-47DD23EA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260" y="6356350"/>
            <a:ext cx="2743200" cy="365125"/>
          </a:xfrm>
        </p:spPr>
        <p:txBody>
          <a:bodyPr/>
          <a:lstStyle/>
          <a:p>
            <a:fld id="{DC238C34-AB6E-435D-82F9-30040C2C4B5C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Título 8">
            <a:extLst>
              <a:ext uri="{FF2B5EF4-FFF2-40B4-BE49-F238E27FC236}">
                <a16:creationId xmlns:a16="http://schemas.microsoft.com/office/drawing/2014/main" xmlns="" id="{63CD3F92-0F0D-1C4A-ABE3-6F3E25134E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6547"/>
            <a:ext cx="10515600" cy="3212756"/>
          </a:xfrm>
        </p:spPr>
        <p:txBody>
          <a:bodyPr anchor="t">
            <a:no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0010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ED041E6-81F8-3042-8538-9B7DC98E6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1137397"/>
            <a:ext cx="11139055" cy="1031787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599" y="2304736"/>
            <a:ext cx="11139055" cy="41922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D93E9F7-7A6D-8B42-A0A8-E2F0BAE30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54"/>
          <a:stretch/>
        </p:blipFill>
        <p:spPr>
          <a:xfrm>
            <a:off x="-4930" y="6721475"/>
            <a:ext cx="12192000" cy="2160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E96AC7D-2DC8-1344-AD7C-C13DB40BA0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875"/>
            <a:ext cx="12192000" cy="5074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D5B19DA-0E81-2144-899B-8718823982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-8758"/>
            <a:ext cx="3314700" cy="10033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F4D6375-9D25-B740-87AF-7896525204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80" y="-1455"/>
            <a:ext cx="2082800" cy="10033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FEF10D6-7458-5E45-AB12-36D617EE1C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60" y="-8758"/>
            <a:ext cx="3251200" cy="1003300"/>
          </a:xfrm>
          <a:prstGeom prst="rect">
            <a:avLst/>
          </a:prstGeom>
        </p:spPr>
      </p:pic>
      <p:sp>
        <p:nvSpPr>
          <p:cNvPr id="27" name="Marcador de fecha 1">
            <a:extLst>
              <a:ext uri="{FF2B5EF4-FFF2-40B4-BE49-F238E27FC236}">
                <a16:creationId xmlns:a16="http://schemas.microsoft.com/office/drawing/2014/main" xmlns="" id="{2F259259-11DD-5341-BD69-365FEF08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7715" y="6356350"/>
            <a:ext cx="2743200" cy="365125"/>
          </a:xfrm>
        </p:spPr>
        <p:txBody>
          <a:bodyPr/>
          <a:lstStyle/>
          <a:p>
            <a:fld id="{41AF2656-129E-47E5-8757-56B219717F7B}" type="datetimeFigureOut">
              <a:rPr lang="es-MX" smtClean="0"/>
              <a:t>09/10/2019</a:t>
            </a:fld>
            <a:endParaRPr lang="es-MX" dirty="0"/>
          </a:p>
        </p:txBody>
      </p:sp>
      <p:sp>
        <p:nvSpPr>
          <p:cNvPr id="28" name="Marcador de número de diapositiva 3">
            <a:extLst>
              <a:ext uri="{FF2B5EF4-FFF2-40B4-BE49-F238E27FC236}">
                <a16:creationId xmlns:a16="http://schemas.microsoft.com/office/drawing/2014/main" xmlns="" id="{EED0913E-D98A-9147-94FE-92EC4372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260" y="6356350"/>
            <a:ext cx="2743200" cy="365125"/>
          </a:xfrm>
        </p:spPr>
        <p:txBody>
          <a:bodyPr/>
          <a:lstStyle/>
          <a:p>
            <a:fld id="{DC238C34-AB6E-435D-82F9-30040C2C4B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363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0E7152C-17E5-FE45-A513-8F3B5D764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13" name="Título 8">
            <a:extLst>
              <a:ext uri="{FF2B5EF4-FFF2-40B4-BE49-F238E27FC236}">
                <a16:creationId xmlns:a16="http://schemas.microsoft.com/office/drawing/2014/main" xmlns="" id="{E9C325B9-DF96-8140-9FD3-92962CE79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6547"/>
            <a:ext cx="10515600" cy="3212756"/>
          </a:xfrm>
        </p:spPr>
        <p:txBody>
          <a:bodyPr anchor="t">
            <a:no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ES_tradnl" dirty="0"/>
          </a:p>
        </p:txBody>
      </p:sp>
      <p:sp>
        <p:nvSpPr>
          <p:cNvPr id="15" name="Marcador de fecha 1">
            <a:extLst>
              <a:ext uri="{FF2B5EF4-FFF2-40B4-BE49-F238E27FC236}">
                <a16:creationId xmlns:a16="http://schemas.microsoft.com/office/drawing/2014/main" xmlns="" id="{B2C94D82-31B7-3F42-8953-35D31D50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7715" y="6356350"/>
            <a:ext cx="2743200" cy="365125"/>
          </a:xfrm>
        </p:spPr>
        <p:txBody>
          <a:bodyPr/>
          <a:lstStyle/>
          <a:p>
            <a:fld id="{41AF2656-129E-47E5-8757-56B219717F7B}" type="datetimeFigureOut">
              <a:rPr lang="es-MX" smtClean="0"/>
              <a:t>09/10/2019</a:t>
            </a:fld>
            <a:endParaRPr lang="es-MX" dirty="0"/>
          </a:p>
        </p:txBody>
      </p:sp>
      <p:sp>
        <p:nvSpPr>
          <p:cNvPr id="16" name="Marcador de número de diapositiva 3">
            <a:extLst>
              <a:ext uri="{FF2B5EF4-FFF2-40B4-BE49-F238E27FC236}">
                <a16:creationId xmlns:a16="http://schemas.microsoft.com/office/drawing/2014/main" xmlns="" id="{38DAA793-73EA-7F4D-B398-C8CD97E1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260" y="6356350"/>
            <a:ext cx="2743200" cy="365125"/>
          </a:xfrm>
        </p:spPr>
        <p:txBody>
          <a:bodyPr/>
          <a:lstStyle/>
          <a:p>
            <a:fld id="{DC238C34-AB6E-435D-82F9-30040C2C4B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02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A8FF-FEB9-4FCF-9325-D822E46BD39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B99-1A83-4872-A960-8A7385168C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7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A8FF-FEB9-4FCF-9325-D822E46BD39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B99-1A83-4872-A960-8A7385168C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A8FF-FEB9-4FCF-9325-D822E46BD39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B99-1A83-4872-A960-8A7385168C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8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A8FF-FEB9-4FCF-9325-D822E46BD39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B99-1A83-4872-A960-8A7385168C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A8FF-FEB9-4FCF-9325-D822E46BD39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B99-1A83-4872-A960-8A7385168C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3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A8FF-FEB9-4FCF-9325-D822E46BD39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B99-1A83-4872-A960-8A7385168C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A8FF-FEB9-4FCF-9325-D822E46BD39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B99-1A83-4872-A960-8A7385168C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8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A8FF-FEB9-4FCF-9325-D822E46BD39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BAB99-1A83-4872-A960-8A7385168C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5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AA8FF-FEB9-4FCF-9325-D822E46BD39C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AB99-1A83-4872-A960-8A7385168C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3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7" r:id="rId12"/>
    <p:sldLayoutId id="2147483758" r:id="rId13"/>
    <p:sldLayoutId id="21474837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slide" Target="slide14.xml"/><Relationship Id="rId5" Type="http://schemas.openxmlformats.org/officeDocument/2006/relationships/image" Target="../media/image13.gif"/><Relationship Id="rId10" Type="http://schemas.openxmlformats.org/officeDocument/2006/relationships/slide" Target="slide3.xml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62838" y="1581411"/>
            <a:ext cx="11699309" cy="30547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Caso de la Junta Administradora de Agua</a:t>
            </a:r>
          </a:p>
          <a:p>
            <a:pPr marL="0" indent="0">
              <a:buNone/>
            </a:pPr>
            <a:endParaRPr lang="es-ES" sz="2400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Es proveedor de agua para consumo humano , con calidad de agua controlada y supervisada permanentemente.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Colabora en protección y recuperación de las fuentes hídricas actuando frente a las contingencias para la toma de acciones oportunas por parte de las autoridades Cap. II Art 49- 55.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Reglamento de la calidad de agua para consumo humano DS 031- 2010 SA.</a:t>
            </a:r>
            <a:endParaRPr lang="es-ES" sz="24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045885" y="5663956"/>
            <a:ext cx="4146115" cy="1194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Sistemas de Abastecimiento de Agua para Consumo Humano DIRIS LE</a:t>
            </a:r>
            <a:endParaRPr lang="en-US" sz="2800" b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5E4D10-0C5B-A04B-826A-F936A4DF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Caso de las Juntas Administradoras de Agua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227550" y="2233166"/>
            <a:ext cx="95949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ATENCION DE EMERGENCIAS</a:t>
            </a:r>
          </a:p>
          <a:p>
            <a:r>
              <a:rPr lang="es-ES" sz="2400" dirty="0">
                <a:latin typeface="Arial" pitchFamily="34" charset="0"/>
                <a:cs typeface="Arial" pitchFamily="34" charset="0"/>
              </a:rPr>
              <a:t>Relacionado a respuestas ante casos de eventos graves según el PLANAGERD (Plan Nacional de Gestión de Riesgos y Desastres), en coordinación con INDECI, SINAGERD,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etc.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y referido al abastecimiento sostenido a la población mediante el apoyo de camiones cisterna durante la emergencia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883047" y="5568767"/>
            <a:ext cx="4146115" cy="1194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Sistemas de Abastecimiento de Agua para Consumo Humano DIRIS LE</a:t>
            </a:r>
            <a:endParaRPr lang="en-US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5E4D10-0C5B-A04B-826A-F936A4DF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9819"/>
            <a:ext cx="11748654" cy="1031787"/>
          </a:xfrm>
        </p:spPr>
        <p:txBody>
          <a:bodyPr>
            <a:normAutofit fontScale="90000"/>
          </a:bodyPr>
          <a:lstStyle/>
          <a:p>
            <a:pPr algn="ctr"/>
            <a:r>
              <a:rPr lang="es-PE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Variación </a:t>
            </a:r>
            <a:r>
              <a:rPr lang="es-PE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 la demanda en diferentes escenarios</a:t>
            </a:r>
            <a:endParaRPr lang="es-ES_tradnl" b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223359"/>
              </p:ext>
            </p:extLst>
          </p:nvPr>
        </p:nvGraphicFramePr>
        <p:xfrm>
          <a:off x="0" y="1753643"/>
          <a:ext cx="12075090" cy="5006992"/>
        </p:xfrm>
        <a:graphic>
          <a:graphicData uri="http://schemas.openxmlformats.org/drawingml/2006/table">
            <a:tbl>
              <a:tblPr firstRow="1" firstCol="1" bandRow="1"/>
              <a:tblGrid>
                <a:gridCol w="986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5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2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6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35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36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82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2631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091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0097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7290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0263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01717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Posibles </a:t>
                      </a:r>
                      <a:r>
                        <a:rPr lang="es-P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opciones de abastecimiento </a:t>
                      </a:r>
                      <a:r>
                        <a:rPr lang="es-PE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es-P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cambios de escenarios</a:t>
                      </a:r>
                      <a:endParaRPr lang="es-P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7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Actividades humanas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Frecuencia 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Sin restricción Producción 100%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Consumo </a:t>
                      </a:r>
                      <a:r>
                        <a:rPr lang="es-PE" sz="1000" b="1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lpd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Restricción 1 Producción 22 horas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Consumo </a:t>
                      </a:r>
                      <a:r>
                        <a:rPr lang="es-PE" sz="1000" b="1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lpd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Restricción 2 Producción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18 horas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Consumo </a:t>
                      </a:r>
                      <a:r>
                        <a:rPr lang="es-PE" sz="1000" b="1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lpd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Restricción 3 Producción 12 horas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Consumo </a:t>
                      </a:r>
                      <a:r>
                        <a:rPr lang="es-PE" sz="1000" b="1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lpd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Restricción 4 Producción 06 horas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Consumo </a:t>
                      </a:r>
                      <a:r>
                        <a:rPr lang="es-PE" sz="1000" b="1" dirty="0" err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lpd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Producción restringida por Desastre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Supuesto </a:t>
                      </a: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r>
                        <a:rPr lang="es-PE" sz="1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fechas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Abril Mayo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Jun Jul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Agost Setiem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Oct Nov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3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Alimentación </a:t>
                      </a:r>
                      <a:r>
                        <a:rPr lang="es-PE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personal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Permanente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Diario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Diario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Diario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Diario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Diario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Baños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1-3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diario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vez interdiario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vez cada 3 días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vez semanal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Lavado </a:t>
                      </a: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alimentos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Servicios </a:t>
                      </a: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higiénicos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Lavado de ropa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23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Uso</a:t>
                      </a:r>
                      <a:r>
                        <a:rPr lang="es-PE" sz="1000" b="1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agua en emergencia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8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Oferta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  <a:endParaRPr lang="es-PE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s-PE" sz="10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3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5E4D10-0C5B-A04B-826A-F936A4DF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Rol de SEDAPAL – Municipalidades - Usuarios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848EC4-C9C3-ED45-A615-5FD00C5A7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078" y="1853799"/>
            <a:ext cx="11139055" cy="4192238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SEDAPAL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Continua con la responsabilidad de producir agua apta para consumo humano en los puntos de entrega establecidos PLANAGERD</a:t>
            </a:r>
          </a:p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MUNICIPALIDADES</a:t>
            </a:r>
          </a:p>
          <a:p>
            <a:pPr marL="0" indent="0">
              <a:buNone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Encargadas de la distribución del agua potable en los puntos previamente establecidos con el apoyo de los camiones cisterna empadronados en su jurisdicción</a:t>
            </a:r>
          </a:p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USUARIOS</a:t>
            </a:r>
          </a:p>
          <a:p>
            <a:pPr marL="0" indent="0">
              <a:buNone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Compromiso de usar racionalmente la cantidad de agua establecida por SINAGERD: 4 litros/ persona/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dia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 mientras dure la emergencia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883047" y="5568767"/>
            <a:ext cx="4146115" cy="1194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Sistemas de Abastecimiento de Agua para Consumo Humano DIRIS LE</a:t>
            </a:r>
            <a:endParaRPr lang="en-US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5E4D10-0C5B-A04B-826A-F936A4DF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PESA  Programa de Educación Sanitaria y Ambiental SEDAPAL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848EC4-C9C3-ED45-A615-5FD00C5A7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338" y="2317262"/>
            <a:ext cx="11415388" cy="4192238"/>
          </a:xfrm>
        </p:spPr>
        <p:txBody>
          <a:bodyPr/>
          <a:lstStyle/>
          <a:p>
            <a:pPr algn="just"/>
            <a:endParaRPr lang="es-ES" b="1" dirty="0"/>
          </a:p>
          <a:p>
            <a:pPr marL="0" indent="0" algn="just">
              <a:buNone/>
            </a:pPr>
            <a:r>
              <a:rPr lang="es-ES" dirty="0"/>
              <a:t>Programa de Educación Sanitaria de SEDAPAL encargado de la sensibilización y difusión de los conceptos de Educación </a:t>
            </a:r>
            <a:r>
              <a:rPr lang="es-ES" dirty="0" smtClean="0"/>
              <a:t>Sanitaria </a:t>
            </a:r>
            <a:r>
              <a:rPr lang="es-ES" dirty="0"/>
              <a:t>y Ambiental dirigidos al publico usuario orientados al uso, cuidados y preservación del recurso AGUA </a:t>
            </a:r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883047" y="5568767"/>
            <a:ext cx="4146115" cy="1194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Sistemas de Abastecimiento de Agua para Consumo Humano DIRIS LE</a:t>
            </a:r>
            <a:endParaRPr lang="en-US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616A9C9-C89E-854A-8BF9-3C743B89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43" y="250520"/>
            <a:ext cx="10515600" cy="1325563"/>
          </a:xfrm>
        </p:spPr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sz="2800" b="0" dirty="0">
                <a:latin typeface="Arial" pitchFamily="34" charset="0"/>
                <a:cs typeface="Arial" pitchFamily="34" charset="0"/>
              </a:rPr>
              <a:t>PESA  Programa de Educación Sanitaria y Ambiental  SEDAPAL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sz="9600" dirty="0"/>
              <a:t>GRACIAS</a:t>
            </a:r>
            <a:endParaRPr lang="es-ES" sz="9600" dirty="0"/>
          </a:p>
        </p:txBody>
      </p:sp>
    </p:spTree>
    <p:extLst>
      <p:ext uri="{BB962C8B-B14F-4D97-AF65-F5344CB8AC3E}">
        <p14:creationId xmlns:p14="http://schemas.microsoft.com/office/powerpoint/2010/main" val="18381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5E4D10-0C5B-A04B-826A-F936A4DF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b="0" dirty="0" smtClean="0">
                <a:latin typeface="Arial" pitchFamily="34" charset="0"/>
                <a:cs typeface="Arial" pitchFamily="34" charset="0"/>
              </a:rPr>
              <a:t>Medidas </a:t>
            </a:r>
            <a:r>
              <a:rPr lang="es-ES" b="0" dirty="0">
                <a:latin typeface="Arial" pitchFamily="34" charset="0"/>
                <a:cs typeface="Arial" pitchFamily="34" charset="0"/>
              </a:rPr>
              <a:t>de seguridad y sanciones</a:t>
            </a: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848EC4-C9C3-ED45-A615-5FD00C5A7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391" y="1916429"/>
            <a:ext cx="11139055" cy="4192238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Infracción leve, Infracción grave, muy grave: </a:t>
            </a:r>
          </a:p>
          <a:p>
            <a:pPr marL="0" indent="0">
              <a:buNone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Suministro de agua insalubre, que no implemente medidas de seguridad establecidas por la Autoridad de Salud; Estaciones surtidoras, camiones cisterna u otros medios de distribución de agua para consumo humano en condiciones especiales que no cuenten con la autorización sanitaria otorgada por la Autoridad de salud correspondiente </a:t>
            </a:r>
          </a:p>
          <a:p>
            <a:pPr marL="0" indent="0">
              <a:buNone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Otro riesgos generados por infracciones al reglamento y/o normas sanitarias que emita la Autoridad de Salud. Art  78-79</a:t>
            </a:r>
          </a:p>
          <a:p>
            <a:endParaRPr lang="es-ES_tradnl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883047" y="5568767"/>
            <a:ext cx="4146115" cy="1194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Sistemas de Abastecimiento de Agua para Consumo Humano DIRIS LE</a:t>
            </a:r>
            <a:endParaRPr lang="en-US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5E4D10-0C5B-A04B-826A-F936A4DF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1" y="1137397"/>
            <a:ext cx="11623394" cy="10317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b="0" dirty="0">
                <a:latin typeface="Arial" pitchFamily="34" charset="0"/>
                <a:cs typeface="Arial" pitchFamily="34" charset="0"/>
              </a:rPr>
              <a:t>Caso de las Juntas Administradoras de Agua</a:t>
            </a:r>
            <a:r>
              <a:rPr lang="es-ES" dirty="0"/>
              <a:t/>
            </a:r>
            <a:br>
              <a:rPr lang="es-ES" dirty="0"/>
            </a:b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848EC4-C9C3-ED45-A615-5FD00C5A7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390" y="1841273"/>
            <a:ext cx="11139055" cy="4192238"/>
          </a:xfrm>
        </p:spPr>
        <p:txBody>
          <a:bodyPr/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Obtención de agua para consumo humano</a:t>
            </a:r>
          </a:p>
          <a:p>
            <a:pPr marL="0" indent="0">
              <a:buNone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Juntas asentadas en la margen derecha del Rio Rímac, entre margen derecha del rio Santa Eulalia y la margen izquierda de la quebrada Jicamarca (Rio Huaycoloro): Extracción del agua subterránea que enriquece la napa freática de la zona</a:t>
            </a: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Tratamiento y Desinfección</a:t>
            </a:r>
          </a:p>
          <a:p>
            <a:pPr marL="0" indent="0">
              <a:buNone/>
            </a:pPr>
            <a:r>
              <a:rPr lang="es-ES" sz="2400" dirty="0">
                <a:latin typeface="Arial" pitchFamily="34" charset="0"/>
                <a:cs typeface="Arial" pitchFamily="34" charset="0"/>
              </a:rPr>
              <a:t>Estas aguas extraídas del subsuelo no están desinfectadas por lo que existe riesgos de transmitir enfermedades o propagar contaminación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883047" y="5568767"/>
            <a:ext cx="4146115" cy="1194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Sistemas de Abastecimiento de Agua para Consumo Humano DIRIS LE</a:t>
            </a:r>
            <a:endParaRPr lang="en-US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5E4D10-0C5B-A04B-826A-F936A4DF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3359" y="1037188"/>
            <a:ext cx="12864230" cy="1192444"/>
          </a:xfrm>
        </p:spPr>
        <p:txBody>
          <a:bodyPr>
            <a:normAutofit fontScale="90000"/>
          </a:bodyPr>
          <a:lstStyle/>
          <a:p>
            <a:pPr lvl="0" algn="ctr"/>
            <a:r>
              <a:rPr lang="es-PE" altLang="es-PE" b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PE" altLang="es-PE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CUENCAS DE LOS RIOS RIMAC Y SANTA EULALIA</a:t>
            </a:r>
            <a:r>
              <a:rPr lang="es-ES" altLang="es-PE" b="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s-ES" altLang="es-PE" b="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s-ES_tradnl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758521"/>
              </p:ext>
            </p:extLst>
          </p:nvPr>
        </p:nvGraphicFramePr>
        <p:xfrm>
          <a:off x="525396" y="1703541"/>
          <a:ext cx="11387977" cy="49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n de mapa de bits" r:id="rId4" imgW="0" imgH="0" progId="PBrush">
                  <p:embed/>
                </p:oleObj>
              </mc:Choice>
              <mc:Fallback>
                <p:oleObj name="Imagen de mapa de bits" r:id="rId4" imgW="0" imgH="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026"/>
                      <a:stretch>
                        <a:fillRect/>
                      </a:stretch>
                    </p:blipFill>
                    <p:spPr bwMode="auto">
                      <a:xfrm>
                        <a:off x="525396" y="1703541"/>
                        <a:ext cx="11387977" cy="495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2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5E4D10-0C5B-A04B-826A-F936A4DF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1" y="1012137"/>
            <a:ext cx="12162772" cy="10317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b="0" dirty="0">
                <a:latin typeface="Arial" pitchFamily="34" charset="0"/>
                <a:cs typeface="Arial" pitchFamily="34" charset="0"/>
              </a:rPr>
              <a:t>Caso de las Juntas Administradoras de Agua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848EC4-C9C3-ED45-A615-5FD00C5A74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Costos 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del agua potable</a:t>
            </a: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Perforación de Pozo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: Artesanal, poca profundidad, equipo simple de bombeo</a:t>
            </a: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Derechos de extracción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: Autorizaciones por organismos competentes </a:t>
            </a: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Desinfección: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Se realiza antes de la entrega al usuario: 2.0 ppm cloro residual</a:t>
            </a: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Transporte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: Combustible utilizado, desgaste de equipos, pago de personal, etc.</a:t>
            </a:r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Otros no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considerados</a:t>
            </a:r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883047" y="5568767"/>
            <a:ext cx="4146115" cy="1194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Sistemas de Abastecimiento de Agua para Consumo Humano DIRIS LE</a:t>
            </a:r>
            <a:endParaRPr lang="en-US" sz="2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5E4D10-0C5B-A04B-826A-F936A4DF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4" y="946255"/>
            <a:ext cx="11139055" cy="1031787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Riesgo de Desastres</a:t>
            </a:r>
          </a:p>
        </p:txBody>
      </p:sp>
      <p:grpSp>
        <p:nvGrpSpPr>
          <p:cNvPr id="7" name="Grupo 1"/>
          <p:cNvGrpSpPr/>
          <p:nvPr/>
        </p:nvGrpSpPr>
        <p:grpSpPr>
          <a:xfrm>
            <a:off x="3047417" y="1652071"/>
            <a:ext cx="5716423" cy="4981431"/>
            <a:chOff x="1380248" y="1052736"/>
            <a:chExt cx="6624770" cy="5343543"/>
          </a:xfrm>
        </p:grpSpPr>
        <p:grpSp>
          <p:nvGrpSpPr>
            <p:cNvPr id="8" name="7 Grupo"/>
            <p:cNvGrpSpPr/>
            <p:nvPr/>
          </p:nvGrpSpPr>
          <p:grpSpPr>
            <a:xfrm>
              <a:off x="1380248" y="1052736"/>
              <a:ext cx="6624770" cy="5343543"/>
              <a:chOff x="1996043" y="227844"/>
              <a:chExt cx="6624770" cy="6264729"/>
            </a:xfrm>
          </p:grpSpPr>
          <p:sp>
            <p:nvSpPr>
              <p:cNvPr id="15" name="14 Heptágono"/>
              <p:cNvSpPr/>
              <p:nvPr/>
            </p:nvSpPr>
            <p:spPr>
              <a:xfrm>
                <a:off x="1996060" y="227844"/>
                <a:ext cx="6624736" cy="6264696"/>
              </a:xfrm>
              <a:prstGeom prst="heptago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" name="15 Conector recto de flecha"/>
              <p:cNvCxnSpPr/>
              <p:nvPr/>
            </p:nvCxnSpPr>
            <p:spPr>
              <a:xfrm flipV="1">
                <a:off x="5200308" y="2460092"/>
                <a:ext cx="0" cy="9721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"/>
              <p:cNvCxnSpPr/>
              <p:nvPr/>
            </p:nvCxnSpPr>
            <p:spPr>
              <a:xfrm flipV="1">
                <a:off x="4767730" y="2845169"/>
                <a:ext cx="1212062" cy="15591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17 Heptágono"/>
              <p:cNvSpPr/>
              <p:nvPr/>
            </p:nvSpPr>
            <p:spPr>
              <a:xfrm>
                <a:off x="3834294" y="2019921"/>
                <a:ext cx="3032237" cy="2972250"/>
              </a:xfrm>
              <a:prstGeom prst="hept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" name="18 Conector recto"/>
              <p:cNvCxnSpPr>
                <a:stCxn id="18" idx="6"/>
                <a:endCxn id="15" idx="6"/>
              </p:cNvCxnSpPr>
              <p:nvPr/>
            </p:nvCxnSpPr>
            <p:spPr>
              <a:xfrm flipH="1" flipV="1">
                <a:off x="5308428" y="227844"/>
                <a:ext cx="41985" cy="179207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"/>
              <p:cNvCxnSpPr>
                <a:stCxn id="15" idx="5"/>
                <a:endCxn id="18" idx="5"/>
              </p:cNvCxnSpPr>
              <p:nvPr/>
            </p:nvCxnSpPr>
            <p:spPr>
              <a:xfrm>
                <a:off x="2652112" y="1468649"/>
                <a:ext cx="1482466" cy="113996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0 Conector recto"/>
              <p:cNvCxnSpPr>
                <a:stCxn id="15" idx="4"/>
                <a:endCxn id="18" idx="4"/>
              </p:cNvCxnSpPr>
              <p:nvPr/>
            </p:nvCxnSpPr>
            <p:spPr>
              <a:xfrm flipV="1">
                <a:off x="1996043" y="3931395"/>
                <a:ext cx="1838243" cy="3253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"/>
              <p:cNvCxnSpPr>
                <a:stCxn id="15" idx="3"/>
                <a:endCxn id="18" idx="3"/>
              </p:cNvCxnSpPr>
              <p:nvPr/>
            </p:nvCxnSpPr>
            <p:spPr>
              <a:xfrm flipV="1">
                <a:off x="3834294" y="4992186"/>
                <a:ext cx="841386" cy="150038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22 Conector recto"/>
              <p:cNvCxnSpPr>
                <a:stCxn id="15" idx="2"/>
                <a:endCxn id="18" idx="2"/>
              </p:cNvCxnSpPr>
              <p:nvPr/>
            </p:nvCxnSpPr>
            <p:spPr>
              <a:xfrm flipH="1" flipV="1">
                <a:off x="6025145" y="4992186"/>
                <a:ext cx="757417" cy="150038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"/>
              <p:cNvCxnSpPr>
                <a:stCxn id="18" idx="0"/>
                <a:endCxn id="15" idx="0"/>
              </p:cNvCxnSpPr>
              <p:nvPr/>
            </p:nvCxnSpPr>
            <p:spPr>
              <a:xfrm flipV="1">
                <a:off x="6566247" y="1468649"/>
                <a:ext cx="1398497" cy="113996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"/>
              <p:cNvCxnSpPr>
                <a:stCxn id="18" idx="1"/>
                <a:endCxn id="15" idx="1"/>
              </p:cNvCxnSpPr>
              <p:nvPr/>
            </p:nvCxnSpPr>
            <p:spPr>
              <a:xfrm>
                <a:off x="6866539" y="3931395"/>
                <a:ext cx="1754274" cy="3253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25 CuadroTexto"/>
              <p:cNvSpPr txBox="1"/>
              <p:nvPr/>
            </p:nvSpPr>
            <p:spPr>
              <a:xfrm rot="1376847">
                <a:off x="5357572" y="1653366"/>
                <a:ext cx="1588464" cy="73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Estimación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del riesgo.</a:t>
                </a:r>
                <a:endPara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 rot="4486344">
                <a:off x="6217498" y="2846570"/>
                <a:ext cx="1557150" cy="67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Prevención del riesgo </a:t>
                </a:r>
                <a:endPara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 rot="18713095">
                <a:off x="5860305" y="4026776"/>
                <a:ext cx="1552544" cy="963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3. Reducción  del Riesgo.</a:t>
                </a:r>
                <a:endPara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4254326" y="5091445"/>
                <a:ext cx="2209532" cy="73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Preparación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para la Emergencia</a:t>
                </a:r>
                <a:endPara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29 CuadroTexto"/>
              <p:cNvSpPr txBox="1"/>
              <p:nvPr/>
            </p:nvSpPr>
            <p:spPr>
              <a:xfrm rot="2935654">
                <a:off x="2966610" y="4360925"/>
                <a:ext cx="1999840" cy="67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Respuesta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ante emergencia</a:t>
                </a:r>
                <a:endPara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 rot="17120398">
                <a:off x="2710787" y="2905452"/>
                <a:ext cx="1842415" cy="392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Rehabilitación</a:t>
                </a:r>
                <a:endPara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31 CuadroTexto"/>
              <p:cNvSpPr txBox="1"/>
              <p:nvPr/>
            </p:nvSpPr>
            <p:spPr>
              <a:xfrm rot="20142638">
                <a:off x="3355818" y="1335654"/>
                <a:ext cx="2204094" cy="73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Reconstrucción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tras la emergencia</a:t>
                </a:r>
                <a:endParaRPr kumimoji="0" lang="es-P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0" r="3759"/>
              <a:stretch/>
            </p:blipFill>
            <p:spPr bwMode="auto">
              <a:xfrm rot="20128991">
                <a:off x="3468108" y="787739"/>
                <a:ext cx="1512438" cy="7168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50" r="32724" b="4992"/>
              <a:stretch/>
            </p:blipFill>
            <p:spPr bwMode="auto">
              <a:xfrm rot="17200740">
                <a:off x="2074485" y="2481134"/>
                <a:ext cx="1726330" cy="10706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9" t="5375" r="30354" b="30657"/>
              <a:stretch/>
            </p:blipFill>
            <p:spPr bwMode="auto">
              <a:xfrm>
                <a:off x="4659765" y="5821420"/>
                <a:ext cx="1442656" cy="6578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921" r="18042" b="16181"/>
              <a:stretch/>
            </p:blipFill>
            <p:spPr bwMode="auto">
              <a:xfrm rot="1344871">
                <a:off x="5884067" y="888466"/>
                <a:ext cx="1381949" cy="93285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36 Imagen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774138">
                <a:off x="6788747" y="4612448"/>
                <a:ext cx="1390542" cy="804807"/>
              </a:xfrm>
              <a:prstGeom prst="rect">
                <a:avLst/>
              </a:prstGeom>
            </p:spPr>
          </p:pic>
          <p:pic>
            <p:nvPicPr>
              <p:cNvPr id="38" name="37 Imagen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5" t="5951" r="3558"/>
              <a:stretch/>
            </p:blipFill>
            <p:spPr>
              <a:xfrm rot="20692151">
                <a:off x="7428680" y="2471241"/>
                <a:ext cx="946087" cy="1397095"/>
              </a:xfrm>
              <a:prstGeom prst="rect">
                <a:avLst/>
              </a:prstGeom>
            </p:spPr>
          </p:pic>
          <p:pic>
            <p:nvPicPr>
              <p:cNvPr id="39" name="38 Imagen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5" t="29682" r="4119" b="30025"/>
              <a:stretch/>
            </p:blipFill>
            <p:spPr>
              <a:xfrm rot="2790717">
                <a:off x="2595179" y="4934281"/>
                <a:ext cx="1495328" cy="673913"/>
              </a:xfrm>
              <a:prstGeom prst="rect">
                <a:avLst/>
              </a:prstGeom>
            </p:spPr>
          </p:pic>
          <p:sp>
            <p:nvSpPr>
              <p:cNvPr id="40" name="39 CuadroTexto"/>
              <p:cNvSpPr txBox="1"/>
              <p:nvPr/>
            </p:nvSpPr>
            <p:spPr>
              <a:xfrm rot="1254468">
                <a:off x="5771167" y="1046297"/>
                <a:ext cx="1449504" cy="52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05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SUELO + TIPO TUBO + ANT. TUBO</a:t>
                </a:r>
                <a:endParaRPr kumimoji="0" lang="es-PE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8 Heptágono"/>
            <p:cNvSpPr/>
            <p:nvPr/>
          </p:nvSpPr>
          <p:spPr>
            <a:xfrm>
              <a:off x="3203848" y="2564904"/>
              <a:ext cx="3024336" cy="2592287"/>
            </a:xfrm>
            <a:prstGeom prst="heptag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491879" y="3240322"/>
              <a:ext cx="2520280" cy="1419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 Light"/>
                  <a:ea typeface="+mn-ea"/>
                  <a:cs typeface="Arial" pitchFamily="34" charset="0"/>
                </a:rPr>
                <a:t>GARANTIZAR LA CONTINUIDAD Y RESTABLECER  EL SERVICIO  LO MAS PRONTO POSIBLE</a:t>
              </a:r>
              <a:endPara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Arial" pitchFamily="34" charset="0"/>
              </a:endParaRPr>
            </a:p>
          </p:txBody>
        </p:sp>
        <p:sp>
          <p:nvSpPr>
            <p:cNvPr id="11" name="10 Botón de acción: Final">
              <a:hlinkClick r:id="rId10" action="ppaction://hlinksldjump" highlightClick="1"/>
            </p:cNvPr>
            <p:cNvSpPr/>
            <p:nvPr/>
          </p:nvSpPr>
          <p:spPr>
            <a:xfrm>
              <a:off x="6228185" y="2616504"/>
              <a:ext cx="158404" cy="16942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11 Botón de acción: Final">
              <a:hlinkClick r:id="rId11" action="ppaction://hlinksldjump" highlightClick="1"/>
            </p:cNvPr>
            <p:cNvSpPr/>
            <p:nvPr/>
          </p:nvSpPr>
          <p:spPr>
            <a:xfrm>
              <a:off x="7576109" y="4211704"/>
              <a:ext cx="164243" cy="123626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12 Botón de acción: Final">
              <a:hlinkClick r:id="" action="ppaction://noaction" highlightClick="1"/>
            </p:cNvPr>
            <p:cNvSpPr/>
            <p:nvPr/>
          </p:nvSpPr>
          <p:spPr>
            <a:xfrm>
              <a:off x="6160872" y="6092790"/>
              <a:ext cx="178160" cy="111079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13 Botón de acción: Final">
              <a:hlinkClick r:id="" action="ppaction://noaction" highlightClick="1"/>
            </p:cNvPr>
            <p:cNvSpPr/>
            <p:nvPr/>
          </p:nvSpPr>
          <p:spPr>
            <a:xfrm>
              <a:off x="5876249" y="6261302"/>
              <a:ext cx="144532" cy="123671"/>
            </a:xfrm>
            <a:prstGeom prst="actionButtonE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9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39" y="1059761"/>
            <a:ext cx="8421860" cy="501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194049" y="6071650"/>
            <a:ext cx="8956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AR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Otros: erosión, afloramiento de agua, caída de árbol, caída de meteorito, rotura de tubería matriz, contaminación ambiental, etc.</a:t>
            </a:r>
          </a:p>
          <a:p>
            <a:pPr lvl="0">
              <a:defRPr/>
            </a:pPr>
            <a:r>
              <a:rPr lang="es-AR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(*) : Incluye sismos sentidos en otros distritos colindantes con los epicentros de los sismos principales.</a:t>
            </a:r>
          </a:p>
          <a:p>
            <a:pPr lvl="0">
              <a:defRPr/>
            </a:pPr>
            <a:r>
              <a:rPr lang="es-AR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Fuente: DNO-COEN-SINPAD-INDECI</a:t>
            </a:r>
            <a:endParaRPr lang="es-AR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5E4D10-0C5B-A04B-826A-F936A4DF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37" y="1074767"/>
            <a:ext cx="11139055" cy="1031787"/>
          </a:xfrm>
        </p:spPr>
        <p:txBody>
          <a:bodyPr/>
          <a:lstStyle/>
          <a:p>
            <a:pPr algn="ctr"/>
            <a:r>
              <a:rPr lang="es-PE" b="0" dirty="0" smtClean="0">
                <a:latin typeface="Arial" pitchFamily="34" charset="0"/>
                <a:cs typeface="Arial" pitchFamily="34" charset="0"/>
              </a:rPr>
              <a:t>Escenario de eventos posibles</a:t>
            </a:r>
            <a:endParaRPr lang="es-ES_tradnl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014880"/>
              </p:ext>
            </p:extLst>
          </p:nvPr>
        </p:nvGraphicFramePr>
        <p:xfrm>
          <a:off x="2981348" y="1945175"/>
          <a:ext cx="5674137" cy="3741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Foto de Photo Editor" r:id="rId4" imgW="11704762" imgH="5238095" progId="MSPhotoEd.3">
                  <p:embed/>
                </p:oleObj>
              </mc:Choice>
              <mc:Fallback>
                <p:oleObj name="Foto de Photo Editor" r:id="rId4" imgW="11704762" imgH="5238095" progId="MSPhotoEd.3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48" y="1945175"/>
                        <a:ext cx="5674137" cy="3741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4342345" y="5909246"/>
            <a:ext cx="258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PE" dirty="0">
                <a:solidFill>
                  <a:prstClr val="black"/>
                </a:solidFill>
              </a:rPr>
              <a:t>Caso Quebrada Jicamarca</a:t>
            </a:r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5E4D10-0C5B-A04B-826A-F936A4DF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1962" y="1062241"/>
            <a:ext cx="11139055" cy="1031787"/>
          </a:xfrm>
        </p:spPr>
        <p:txBody>
          <a:bodyPr/>
          <a:lstStyle/>
          <a:p>
            <a:pPr algn="ctr"/>
            <a:r>
              <a:rPr lang="es-PE" b="0" dirty="0" smtClean="0">
                <a:latin typeface="Arial" pitchFamily="34" charset="0"/>
                <a:cs typeface="Arial" pitchFamily="34" charset="0"/>
              </a:rPr>
              <a:t>¿Evento posible? </a:t>
            </a:r>
            <a:endParaRPr lang="es-ES_tradnl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BLOGGER_PHOTO_ID_5460551243236601778" descr="DESLIZAMIENTO+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00" y="1754318"/>
            <a:ext cx="5362575" cy="37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796534" y="5624279"/>
            <a:ext cx="564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prstClr val="black"/>
                </a:solidFill>
              </a:rPr>
              <a:t>Caso: Deslizamiento en Mayunmarca: 25-4-74 al  06-06-74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05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1366</Words>
  <Application>Microsoft Office PowerPoint</Application>
  <PresentationFormat>Personalizado</PresentationFormat>
  <Paragraphs>308</Paragraphs>
  <Slides>14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Tema de Office</vt:lpstr>
      <vt:lpstr>Imagen de mapa de bits</vt:lpstr>
      <vt:lpstr>Foto de Photo Editor</vt:lpstr>
      <vt:lpstr>Presentación de PowerPoint</vt:lpstr>
      <vt:lpstr>Medidas de seguridad y sanciones </vt:lpstr>
      <vt:lpstr>Caso de las Juntas Administradoras de Agua </vt:lpstr>
      <vt:lpstr> CUENCAS DE LOS RIOS RIMAC Y SANTA EULALIA </vt:lpstr>
      <vt:lpstr>Caso de las Juntas Administradoras de Agua </vt:lpstr>
      <vt:lpstr>Gestión de Riesgo de Desastres</vt:lpstr>
      <vt:lpstr>Presentación de PowerPoint</vt:lpstr>
      <vt:lpstr>Escenario de eventos posibles</vt:lpstr>
      <vt:lpstr>¿Evento posible? </vt:lpstr>
      <vt:lpstr>Caso de las Juntas Administradoras de Agua</vt:lpstr>
      <vt:lpstr>Variación de la demanda en diferentes escenarios</vt:lpstr>
      <vt:lpstr>Rol de SEDAPAL – Municipalidades - Usuarios</vt:lpstr>
      <vt:lpstr>PESA  Programa de Educación Sanitaria y Ambiental SEDAPAL</vt:lpstr>
      <vt:lpstr>  PESA  Programa de Educación Sanitaria y Ambiental  SEDAPAL  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Luis Gonzales Muro</cp:lastModifiedBy>
  <cp:revision>22</cp:revision>
  <dcterms:created xsi:type="dcterms:W3CDTF">2019-09-06T23:48:00Z</dcterms:created>
  <dcterms:modified xsi:type="dcterms:W3CDTF">2019-10-09T17:44:56Z</dcterms:modified>
</cp:coreProperties>
</file>